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24" r:id="rId2"/>
    <p:sldId id="2525" r:id="rId3"/>
    <p:sldId id="2526" r:id="rId4"/>
    <p:sldId id="252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D852-C899-456E-A8F3-038E3F9109C7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80B29-4FB4-45C7-8E61-9582C1DFF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971800" y="914400"/>
            <a:ext cx="6400800" cy="548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800"/>
              </a:spcAft>
              <a:defRPr sz="22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6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6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6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302189"/>
            <a:ext cx="2057400" cy="30362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2"/>
                </a:solidFill>
              </a:defRPr>
            </a:lvl2pPr>
            <a:lvl3pPr marL="7938" indent="0">
              <a:lnSpc>
                <a:spcPts val="2000"/>
              </a:lnSpc>
              <a:spcAft>
                <a:spcPts val="500"/>
              </a:spcAft>
              <a:buNone/>
              <a:tabLst/>
              <a:defRPr sz="1800" b="1" spc="-20" baseline="0"/>
            </a:lvl3pPr>
            <a:lvl4pPr marL="7938" indent="0">
              <a:lnSpc>
                <a:spcPct val="110000"/>
              </a:lnSpc>
              <a:buNone/>
              <a:tabLst/>
              <a:defRPr sz="1800" spc="-20" baseline="0"/>
            </a:lvl4pPr>
            <a:lvl5pPr marL="7938" indent="0">
              <a:lnSpc>
                <a:spcPct val="110000"/>
              </a:lnSpc>
              <a:buNone/>
              <a:tabLst/>
              <a:defRPr sz="1800" spc="-2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0C353-47AB-0D44-AB0E-29A6E0BD63C6}"/>
              </a:ext>
            </a:extLst>
          </p:cNvPr>
          <p:cNvCxnSpPr/>
          <p:nvPr userDrawn="1"/>
        </p:nvCxnSpPr>
        <p:spPr>
          <a:xfrm>
            <a:off x="2725615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600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ND TEXT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914398"/>
            <a:ext cx="41148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1350"/>
            <a:ext cx="41910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914399"/>
            <a:ext cx="2057400" cy="43799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10000"/>
              </a:lnSpc>
              <a:buNone/>
              <a:tabLst/>
              <a:defRPr sz="18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C5E4BF-7AA9-9440-ACAA-B9DC831ABEF5}"/>
              </a:ext>
            </a:extLst>
          </p:cNvPr>
          <p:cNvCxnSpPr/>
          <p:nvPr userDrawn="1"/>
        </p:nvCxnSpPr>
        <p:spPr>
          <a:xfrm>
            <a:off x="2725615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7CB2B9-C909-A644-807A-0DA3251EAC25}"/>
              </a:ext>
            </a:extLst>
          </p:cNvPr>
          <p:cNvCxnSpPr/>
          <p:nvPr userDrawn="1"/>
        </p:nvCxnSpPr>
        <p:spPr>
          <a:xfrm>
            <a:off x="7318130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6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ND_TEX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914400"/>
            <a:ext cx="2057400" cy="43396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10000"/>
              </a:lnSpc>
              <a:buNone/>
              <a:tabLst/>
              <a:defRPr sz="18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D06597-0195-DF40-B0F1-A6F177CB2A4F}"/>
              </a:ext>
            </a:extLst>
          </p:cNvPr>
          <p:cNvCxnSpPr/>
          <p:nvPr userDrawn="1"/>
        </p:nvCxnSpPr>
        <p:spPr>
          <a:xfrm>
            <a:off x="2725615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6B6F8-8B91-934E-B7AA-BCBF1668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799" y="914398"/>
            <a:ext cx="8762991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730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610150" y="914400"/>
            <a:ext cx="6400800" cy="548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800"/>
              </a:spcAft>
              <a:defRPr sz="22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6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6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6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302189"/>
            <a:ext cx="2057400" cy="30362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2"/>
                </a:solidFill>
              </a:defRPr>
            </a:lvl2pPr>
            <a:lvl3pPr marL="7938" indent="0">
              <a:lnSpc>
                <a:spcPts val="2000"/>
              </a:lnSpc>
              <a:spcAft>
                <a:spcPts val="500"/>
              </a:spcAft>
              <a:buNone/>
              <a:tabLst/>
              <a:defRPr sz="1800" b="1" spc="-20" baseline="0"/>
            </a:lvl3pPr>
            <a:lvl4pPr marL="7938" indent="0">
              <a:lnSpc>
                <a:spcPct val="110000"/>
              </a:lnSpc>
              <a:buNone/>
              <a:tabLst/>
              <a:defRPr sz="1800" spc="-20" baseline="0"/>
            </a:lvl4pPr>
            <a:lvl5pPr marL="7938" indent="0">
              <a:lnSpc>
                <a:spcPct val="110000"/>
              </a:lnSpc>
              <a:buNone/>
              <a:tabLst/>
              <a:defRPr sz="1800" spc="-2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0C353-47AB-0D44-AB0E-29A6E0BD63C6}"/>
              </a:ext>
            </a:extLst>
          </p:cNvPr>
          <p:cNvCxnSpPr/>
          <p:nvPr userDrawn="1"/>
        </p:nvCxnSpPr>
        <p:spPr>
          <a:xfrm>
            <a:off x="3088194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9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2E0D00D-E53F-7B44-B42D-6D1B0AAFA269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302189"/>
            <a:ext cx="2057400" cy="303629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>
                    <a:lumMod val="50000"/>
                  </a:schemeClr>
                </a:solidFill>
              </a:defRPr>
            </a:lvl2pPr>
            <a:lvl3pPr marL="7938" indent="0">
              <a:lnSpc>
                <a:spcPts val="2000"/>
              </a:lnSpc>
              <a:spcAft>
                <a:spcPts val="500"/>
              </a:spcAft>
              <a:buNone/>
              <a:tabLst/>
              <a:defRPr sz="1800" b="1" spc="-20" baseline="0"/>
            </a:lvl3pPr>
            <a:lvl4pPr marL="7938" indent="0">
              <a:lnSpc>
                <a:spcPct val="110000"/>
              </a:lnSpc>
              <a:buNone/>
              <a:tabLst/>
              <a:defRPr sz="1800" spc="-20" baseline="0"/>
            </a:lvl4pPr>
            <a:lvl5pPr marL="7938" indent="0">
              <a:lnSpc>
                <a:spcPct val="110000"/>
              </a:lnSpc>
              <a:buNone/>
              <a:tabLst/>
              <a:defRPr sz="1800" spc="-2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0C353-47AB-0D44-AB0E-29A6E0BD63C6}"/>
              </a:ext>
            </a:extLst>
          </p:cNvPr>
          <p:cNvCxnSpPr>
            <a:cxnSpLocks/>
          </p:cNvCxnSpPr>
          <p:nvPr userDrawn="1"/>
        </p:nvCxnSpPr>
        <p:spPr>
          <a:xfrm>
            <a:off x="272561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B23455-363F-9D40-ADBC-684826F5B1BA}"/>
              </a:ext>
            </a:extLst>
          </p:cNvPr>
          <p:cNvCxnSpPr/>
          <p:nvPr userDrawn="1"/>
        </p:nvCxnSpPr>
        <p:spPr>
          <a:xfrm>
            <a:off x="9610226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81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4187952"/>
            <a:ext cx="4114800" cy="2212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4184904"/>
            <a:ext cx="4191000" cy="2212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286000"/>
            <a:ext cx="2057400" cy="33955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2"/>
                </a:solidFill>
              </a:defRPr>
            </a:lvl2pPr>
            <a:lvl3pPr marL="7938" indent="0">
              <a:lnSpc>
                <a:spcPct val="110000"/>
              </a:lnSpc>
              <a:spcAft>
                <a:spcPts val="500"/>
              </a:spcAft>
              <a:buNone/>
              <a:tabLst/>
              <a:defRPr sz="1800" b="1" spc="-20" baseline="0"/>
            </a:lvl3pPr>
            <a:lvl4pPr marL="7938" indent="0">
              <a:lnSpc>
                <a:spcPct val="110000"/>
              </a:lnSpc>
              <a:buNone/>
              <a:tabLst/>
              <a:defRPr sz="1800" spc="-20" baseline="0"/>
            </a:lvl4pPr>
            <a:lvl5pPr marL="7938" indent="0">
              <a:lnSpc>
                <a:spcPct val="110000"/>
              </a:lnSpc>
              <a:buNone/>
              <a:tabLst/>
              <a:defRPr sz="1800" spc="-2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E6ADFA-C498-0342-A099-67B9601C586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543800" y="2060766"/>
            <a:ext cx="1828800" cy="62071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1" spc="-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0FB01A7-CBD8-8E4B-83BB-CF847EF3CF7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829800" y="2060766"/>
            <a:ext cx="1905000" cy="62071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1" spc="-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7B4EEB2C-B8A8-804B-99BC-02D24DF571A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543800" y="3429000"/>
            <a:ext cx="4191000" cy="62071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 b="0" i="1" spc="-2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0C353-47AB-0D44-AB0E-29A6E0BD63C6}"/>
              </a:ext>
            </a:extLst>
          </p:cNvPr>
          <p:cNvCxnSpPr/>
          <p:nvPr userDrawn="1"/>
        </p:nvCxnSpPr>
        <p:spPr>
          <a:xfrm>
            <a:off x="2725615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470DD8-8718-854D-B768-D93FB0634261}"/>
              </a:ext>
            </a:extLst>
          </p:cNvPr>
          <p:cNvCxnSpPr/>
          <p:nvPr userDrawn="1"/>
        </p:nvCxnSpPr>
        <p:spPr>
          <a:xfrm>
            <a:off x="7318130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7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bla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88E058-CFBB-9542-8B82-E6EF5AD2BDEB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4187952"/>
            <a:ext cx="4114800" cy="2212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4400"/>
            <a:ext cx="1828800" cy="307280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 cap="all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286000"/>
            <a:ext cx="2057400" cy="33955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/>
                </a:solidFill>
              </a:defRPr>
            </a:lvl2pPr>
            <a:lvl3pPr marL="7938" indent="0">
              <a:lnSpc>
                <a:spcPct val="110000"/>
              </a:lnSpc>
              <a:spcAft>
                <a:spcPts val="500"/>
              </a:spcAft>
              <a:buNone/>
              <a:tabLst/>
              <a:defRPr sz="1800" b="1" spc="-20" baseline="0">
                <a:solidFill>
                  <a:schemeClr val="bg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470DD8-8718-854D-B768-D93FB0634261}"/>
              </a:ext>
            </a:extLst>
          </p:cNvPr>
          <p:cNvCxnSpPr/>
          <p:nvPr userDrawn="1"/>
        </p:nvCxnSpPr>
        <p:spPr>
          <a:xfrm>
            <a:off x="7318130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331439C-6DAE-7246-87F7-D40B0B430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75AFC8-42D5-A04E-A659-476A6C94E0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50314" y="914400"/>
            <a:ext cx="1884486" cy="307280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 cap="all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42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_blac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88E058-CFBB-9542-8B82-E6EF5AD2BDEB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4187952"/>
            <a:ext cx="4114800" cy="2212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4400"/>
            <a:ext cx="1828800" cy="307280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 cap="all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286000"/>
            <a:ext cx="2057400" cy="33955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/>
                </a:solidFill>
              </a:defRPr>
            </a:lvl2pPr>
            <a:lvl3pPr marL="7938" indent="0">
              <a:lnSpc>
                <a:spcPct val="110000"/>
              </a:lnSpc>
              <a:spcAft>
                <a:spcPts val="500"/>
              </a:spcAft>
              <a:buNone/>
              <a:tabLst/>
              <a:defRPr sz="1800" b="1" spc="-20" baseline="0">
                <a:solidFill>
                  <a:schemeClr val="bg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470DD8-8718-854D-B768-D93FB0634261}"/>
              </a:ext>
            </a:extLst>
          </p:cNvPr>
          <p:cNvCxnSpPr/>
          <p:nvPr userDrawn="1"/>
        </p:nvCxnSpPr>
        <p:spPr>
          <a:xfrm>
            <a:off x="7318130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4331439C-6DAE-7246-87F7-D40B0B430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275AFC8-42D5-A04E-A659-476A6C94E0A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850314" y="914400"/>
            <a:ext cx="1884486" cy="307280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400" cap="all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95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2553-5265-1649-B8B0-1E807C02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85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914634"/>
            <a:ext cx="1828800" cy="54861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271934" y="914400"/>
            <a:ext cx="1828800" cy="54833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286000"/>
            <a:ext cx="2057400" cy="33955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tx2"/>
                </a:solidFill>
              </a:defRPr>
            </a:lvl2pPr>
            <a:lvl3pPr marL="7938" indent="0">
              <a:lnSpc>
                <a:spcPct val="110000"/>
              </a:lnSpc>
              <a:spcAft>
                <a:spcPts val="500"/>
              </a:spcAft>
              <a:buNone/>
              <a:tabLst/>
              <a:defRPr sz="1800" b="1" spc="-20" baseline="0"/>
            </a:lvl3pPr>
            <a:lvl4pPr marL="7938" indent="0">
              <a:lnSpc>
                <a:spcPct val="110000"/>
              </a:lnSpc>
              <a:buNone/>
              <a:tabLst/>
              <a:defRPr sz="1800" spc="-20" baseline="0"/>
            </a:lvl4pPr>
            <a:lvl5pPr marL="7938" indent="0">
              <a:lnSpc>
                <a:spcPct val="110000"/>
              </a:lnSpc>
              <a:buNone/>
              <a:tabLst/>
              <a:defRPr sz="1800" spc="-2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A0C353-47AB-0D44-AB0E-29A6E0BD63C6}"/>
              </a:ext>
            </a:extLst>
          </p:cNvPr>
          <p:cNvCxnSpPr/>
          <p:nvPr userDrawn="1"/>
        </p:nvCxnSpPr>
        <p:spPr>
          <a:xfrm>
            <a:off x="2725615" y="457200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470DD8-8718-854D-B768-D93FB0634261}"/>
              </a:ext>
            </a:extLst>
          </p:cNvPr>
          <p:cNvCxnSpPr/>
          <p:nvPr userDrawn="1"/>
        </p:nvCxnSpPr>
        <p:spPr>
          <a:xfrm>
            <a:off x="7318130" y="454152"/>
            <a:ext cx="0" cy="59436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03CE0C-53A7-E943-B69D-E49F731C590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550867" y="911352"/>
            <a:ext cx="1828800" cy="54833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2C3B50-3F8D-7C42-8121-1858BD723A0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841005" y="914400"/>
            <a:ext cx="1904993" cy="548335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2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46D3E-9940-8941-BF6F-37E8B36362EA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914400"/>
            <a:ext cx="4114800" cy="548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1352"/>
            <a:ext cx="4191000" cy="54864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914400"/>
            <a:ext cx="2057400" cy="48371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900" spc="-20" baseline="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/>
                </a:solidFill>
              </a:defRPr>
            </a:lvl2pPr>
            <a:lvl3pPr marL="7938" indent="0">
              <a:lnSpc>
                <a:spcPct val="110000"/>
              </a:lnSpc>
              <a:buNone/>
              <a:tabLst/>
              <a:defRPr sz="1800" b="1" spc="-20" baseline="0">
                <a:solidFill>
                  <a:schemeClr val="bg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EA52A-9F66-1742-9E2E-B6C2CAADB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46D3E-9940-8941-BF6F-37E8B36362EA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914398"/>
            <a:ext cx="41148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1350"/>
            <a:ext cx="41910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914399"/>
            <a:ext cx="2057400" cy="43799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900" spc="-20" baseline="0">
                <a:solidFill>
                  <a:schemeClr val="bg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/>
                </a:solidFill>
              </a:defRPr>
            </a:lvl2pPr>
            <a:lvl3pPr marL="7938" indent="0">
              <a:lnSpc>
                <a:spcPct val="110000"/>
              </a:lnSpc>
              <a:buNone/>
              <a:tabLst/>
              <a:defRPr sz="1800" b="1" spc="-20" baseline="0">
                <a:solidFill>
                  <a:schemeClr val="bg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456C0-3CAD-7F45-890B-B754FE966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E46D3E-9940-8941-BF6F-37E8B36362EA}"/>
              </a:ext>
            </a:extLst>
          </p:cNvPr>
          <p:cNvSpPr/>
          <p:nvPr userDrawn="1"/>
        </p:nvSpPr>
        <p:spPr>
          <a:xfrm>
            <a:off x="0" y="0"/>
            <a:ext cx="27256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4E146-2706-C941-8746-CD53C2A9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914398"/>
            <a:ext cx="41148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600"/>
              </a:lnSpc>
              <a:defRPr sz="16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spcBef>
                <a:spcPts val="400"/>
              </a:spcBef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92F1C-0D64-FD44-B247-44764840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FC1EC7-1DA9-4C44-B239-41DDE5D566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3800" y="911350"/>
            <a:ext cx="4191000" cy="54864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700" spc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5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5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4EA7581-38E6-AD46-A356-4AC4E49515E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914399"/>
            <a:ext cx="2057400" cy="43799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1900" spc="-20" baseline="0">
                <a:solidFill>
                  <a:schemeClr val="accent1"/>
                </a:solidFill>
              </a:defRPr>
            </a:lvl1pPr>
            <a:lvl2pPr>
              <a:lnSpc>
                <a:spcPts val="2300"/>
              </a:lnSpc>
              <a:spcBef>
                <a:spcPts val="500"/>
              </a:spcBef>
              <a:defRPr sz="1800" spc="-20" baseline="0">
                <a:solidFill>
                  <a:schemeClr val="bg1"/>
                </a:solidFill>
              </a:defRPr>
            </a:lvl2pPr>
            <a:lvl3pPr marL="7938" indent="0">
              <a:lnSpc>
                <a:spcPct val="110000"/>
              </a:lnSpc>
              <a:buNone/>
              <a:tabLst/>
              <a:defRPr sz="1800" b="1" spc="-20" baseline="0">
                <a:solidFill>
                  <a:schemeClr val="bg1"/>
                </a:solidFill>
              </a:defRPr>
            </a:lvl3pPr>
            <a:lvl4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4pPr>
            <a:lvl5pPr marL="7938" indent="0">
              <a:lnSpc>
                <a:spcPct val="110000"/>
              </a:lnSpc>
              <a:buNone/>
              <a:tabLst/>
              <a:defRPr sz="1800" spc="-2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456C0-3CAD-7F45-890B-B754FE966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C0A64-CAE2-964F-B182-7B788D683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77416-E63F-DA40-8972-247CDEFAFFDB}"/>
              </a:ext>
            </a:extLst>
          </p:cNvPr>
          <p:cNvSpPr/>
          <p:nvPr userDrawn="1"/>
        </p:nvSpPr>
        <p:spPr>
          <a:xfrm>
            <a:off x="0" y="5586413"/>
            <a:ext cx="2514600" cy="127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F36B6F-D538-8B4F-8DBF-B8622156F0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57200" y="4357688"/>
            <a:ext cx="2057400" cy="20716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500" cap="none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4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0D0C09-E961-8647-83A0-3455C598657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971800" y="4357687"/>
            <a:ext cx="1828800" cy="20716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500" cap="none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4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169690-6131-CD46-BBD0-F08DA2B4932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257800" y="4329113"/>
            <a:ext cx="1828800" cy="20716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500" cap="none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4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DA2EEA-5066-8C45-A62E-5A5535576675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543800" y="4329112"/>
            <a:ext cx="1828800" cy="20716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500" cap="none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4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11DDB4-0E8D-CC48-BE7D-0021020ECA4A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839324" y="4329111"/>
            <a:ext cx="1905000" cy="20716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500" cap="none" spc="0" baseline="0">
                <a:solidFill>
                  <a:schemeClr val="accent5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500" spc="-20" baseline="0">
                <a:solidFill>
                  <a:schemeClr val="tx1"/>
                </a:solidFill>
              </a:defRPr>
            </a:lvl2pPr>
            <a:lvl3pPr marL="7938" indent="0">
              <a:lnSpc>
                <a:spcPct val="100000"/>
              </a:lnSpc>
              <a:buNone/>
              <a:tabLst/>
              <a:defRPr sz="1400" b="1" spc="-20" baseline="0">
                <a:solidFill>
                  <a:schemeClr val="tx1"/>
                </a:solidFill>
              </a:defRPr>
            </a:lvl3pPr>
            <a:lvl4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4pPr>
            <a:lvl5pPr marL="7938" indent="0">
              <a:lnSpc>
                <a:spcPct val="100000"/>
              </a:lnSpc>
              <a:buNone/>
              <a:tabLst/>
              <a:defRPr sz="1400" spc="-2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83A501-B09D-F94B-9AF3-FEF3AEA7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6629400" cy="714375"/>
          </a:xfrm>
        </p:spPr>
        <p:txBody>
          <a:bodyPr/>
          <a:lstStyle>
            <a:lvl1pPr>
              <a:lnSpc>
                <a:spcPts val="285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94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08FEF-7AAD-EB45-A855-DC95C026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2057400" cy="11890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A3FEC-CFE5-D847-B914-D618F1164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9800" y="6400800"/>
            <a:ext cx="1905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79F324B-9F92-8045-846E-0817B3C32A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2B3D25-C8D1-1243-A34A-97A41088279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748364"/>
            <a:ext cx="1097280" cy="6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2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ts val="2850"/>
        </a:lnSpc>
        <a:spcBef>
          <a:spcPct val="0"/>
        </a:spcBef>
        <a:buNone/>
        <a:defRPr sz="2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3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>
          <p15:clr>
            <a:srgbClr val="F26B43"/>
          </p15:clr>
        </p15:guide>
        <p15:guide id="2" pos="4464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1584">
          <p15:clr>
            <a:srgbClr val="F26B43"/>
          </p15:clr>
        </p15:guide>
        <p15:guide id="7" pos="1872">
          <p15:clr>
            <a:srgbClr val="F26B43"/>
          </p15:clr>
        </p15:guide>
        <p15:guide id="8" pos="3024">
          <p15:clr>
            <a:srgbClr val="F26B43"/>
          </p15:clr>
        </p15:guide>
        <p15:guide id="9" pos="3312">
          <p15:clr>
            <a:srgbClr val="F26B43"/>
          </p15:clr>
        </p15:guide>
        <p15:guide id="10" pos="4752">
          <p15:clr>
            <a:srgbClr val="F26B43"/>
          </p15:clr>
        </p15:guide>
        <p15:guide id="11" pos="5904">
          <p15:clr>
            <a:srgbClr val="F26B43"/>
          </p15:clr>
        </p15:guide>
        <p15:guide id="12" pos="6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prnewswire.com/news-releases/new-harvard-business-review-analytic-services-research-finds-effective-customer-engagement-is-business-critical-amid-economic-uncertainty-301592029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hbr.org/hbr-analytic-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9CBB-7900-483B-B15F-404AECAA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HBR Analytic Services Report Promotion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E1DF5-53F2-43BA-AF4C-0672E4F1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3F86E-59AA-4523-A517-9EEFD9ECDFE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2895600" y="355234"/>
            <a:ext cx="9296400" cy="364880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Sponsor must use “Harvard Business Review Analytic Services” when referencing the report creator (all five words, no abbreviations).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The sponsor’s role in the research project must be referenced as “sponsor” or “Harvard Business Review Analytic Services in association    with SPONSOR”. Cannot say “in partnership.”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Sponsor must send HBR-AS press/promotional/marketing materials referencing the report for approval.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Sponsor must use the Harvard Business Review logo, not the HBR Analytic Services logo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When using the HBR logo, the sponsor must be the lead logo and must be 25% larger than the HBR logo.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In marketing materials HBR’s logo cannot be placed directly next to the sponsor logo (lockup style)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Alex Clemente, Managing Director of Analytic Services, is available for press quotes related to the Harvard Business Review Analytic Services report </a:t>
            </a:r>
            <a:r>
              <a:rPr lang="en-US" sz="1100" b="0" dirty="0">
                <a:hlinkClick r:id="rId2"/>
              </a:rPr>
              <a:t>(example here).</a:t>
            </a:r>
            <a:endParaRPr lang="en-US" sz="1100" b="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1100" b="0" dirty="0"/>
              <a:t>Quotes from HBR-provided/recommended interviewees are allowed for use in the report ONLY and cannot be used within press or promotional content. Sponsor may seek direct approval from their client/customer interviewees for use of their quotes in promotional/press purposes </a:t>
            </a:r>
            <a:endParaRPr lang="en-US" sz="1100" dirty="0"/>
          </a:p>
          <a:p>
            <a:pPr marL="217170" lvl="1"/>
            <a:endParaRPr lang="en-US" b="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98B7C7-ADD6-4267-B229-C2213777D63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907307"/>
            <a:ext cx="2057400" cy="3036293"/>
          </a:xfrm>
        </p:spPr>
        <p:txBody>
          <a:bodyPr/>
          <a:lstStyle/>
          <a:p>
            <a:r>
              <a:rPr lang="en-US" sz="2000" dirty="0"/>
              <a:t>Promotion Parameters</a:t>
            </a: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76EAD86B-4705-38FD-AFF9-761A80937D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75" y="4004042"/>
            <a:ext cx="5718174" cy="260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37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14EC-8908-47E6-94EC-0D870860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HBR Analytic Services Co-branded 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7DA2C-E2A1-4419-AFA4-7991514C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0296E-CF26-42FC-97A1-D2C2639F43A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3078480"/>
            <a:ext cx="2057400" cy="2212848"/>
          </a:xfrm>
        </p:spPr>
        <p:txBody>
          <a:bodyPr/>
          <a:lstStyle/>
          <a:p>
            <a:r>
              <a:rPr lang="en-US" sz="2000" dirty="0"/>
              <a:t>Examples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977E0C-9A38-4743-81CD-3318E01F2E46}"/>
              </a:ext>
            </a:extLst>
          </p:cNvPr>
          <p:cNvSpPr txBox="1"/>
          <p:nvPr/>
        </p:nvSpPr>
        <p:spPr>
          <a:xfrm>
            <a:off x="7786460" y="556424"/>
            <a:ext cx="4086680" cy="3292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10000"/>
              </a:lnSpc>
              <a:spcBef>
                <a:spcPts val="1000"/>
              </a:spcBef>
            </a:pPr>
            <a:r>
              <a:rPr lang="en-US" sz="1600" kern="0" spc="-30" dirty="0">
                <a:latin typeface="+mj-lt"/>
                <a:cs typeface="Arial Black"/>
              </a:rPr>
              <a:t>HBR-AS will promote the report via co-branded drivers, which run in remnant inventory on HBR.org.</a:t>
            </a:r>
          </a:p>
          <a:p>
            <a:pPr marL="0">
              <a:lnSpc>
                <a:spcPct val="110000"/>
              </a:lnSpc>
              <a:spcBef>
                <a:spcPts val="1000"/>
              </a:spcBef>
            </a:pPr>
            <a:endParaRPr lang="en-US" sz="1600" kern="0" spc="-30" dirty="0">
              <a:latin typeface="+mj-lt"/>
              <a:cs typeface="Arial Black"/>
            </a:endParaRPr>
          </a:p>
          <a:p>
            <a:pPr marL="0">
              <a:lnSpc>
                <a:spcPct val="110000"/>
              </a:lnSpc>
              <a:spcBef>
                <a:spcPts val="1000"/>
              </a:spcBef>
            </a:pPr>
            <a:r>
              <a:rPr lang="en-US" sz="1600" kern="0" spc="-30" dirty="0">
                <a:latin typeface="+mj-lt"/>
                <a:cs typeface="Arial Black"/>
              </a:rPr>
              <a:t>Banners will direct to an HBR.org-hosted PDF of the report or a client hosted-page of the report PDF.</a:t>
            </a:r>
          </a:p>
          <a:p>
            <a:pPr marL="0">
              <a:lnSpc>
                <a:spcPct val="110000"/>
              </a:lnSpc>
              <a:spcBef>
                <a:spcPts val="1000"/>
              </a:spcBef>
            </a:pPr>
            <a:endParaRPr lang="en-US" sz="1600" kern="0" spc="-30" dirty="0">
              <a:latin typeface="+mj-lt"/>
              <a:cs typeface="Arial Black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1600" kern="0" spc="-30" dirty="0">
                <a:latin typeface="+mj-lt"/>
                <a:cs typeface="Arial Black"/>
              </a:rPr>
              <a:t>Report will be posted on </a:t>
            </a:r>
            <a:r>
              <a:rPr lang="en-US" sz="1600" kern="0" spc="-30" dirty="0">
                <a:latin typeface="+mj-lt"/>
                <a:cs typeface="Arial Black"/>
                <a:hlinkClick r:id="rId2"/>
              </a:rPr>
              <a:t>https://hbr.org/hbr-analytic-services</a:t>
            </a:r>
            <a:r>
              <a:rPr lang="en-US" sz="1600" kern="0" spc="-30" dirty="0">
                <a:latin typeface="+mj-lt"/>
                <a:cs typeface="Arial Black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B919E-EE1A-4367-92C3-9D2CA3A6D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174" y="740957"/>
            <a:ext cx="1718310" cy="1718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F7723-CF15-4E99-9EFA-FAE357D6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187" y="2569845"/>
            <a:ext cx="2061971" cy="1718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BC1C7-65F9-4C4B-AF27-9E631B66D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347" y="784374"/>
            <a:ext cx="1794311" cy="35886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0D8B4B-02E1-47BD-B5C1-B8C25B723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579" y="4531360"/>
            <a:ext cx="4031204" cy="1038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48A2DB-B725-4417-9464-CA9C79BC1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74" y="5791487"/>
            <a:ext cx="3900039" cy="3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9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9CBB-7900-483B-B15F-404AECAA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HBR Analytic Services Report Promotion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E1DF5-53F2-43BA-AF4C-0672E4F1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98B7C7-ADD6-4267-B229-C2213777D63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2907307"/>
            <a:ext cx="2057400" cy="3036293"/>
          </a:xfrm>
        </p:spPr>
        <p:txBody>
          <a:bodyPr/>
          <a:lstStyle/>
          <a:p>
            <a:r>
              <a:rPr lang="en-US" sz="2000" dirty="0"/>
              <a:t>Promotion Example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43D9E-2A3A-5CFC-A63F-D8656D7D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60" y="349844"/>
            <a:ext cx="7569036" cy="455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68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3ACBCD-3FAF-2137-7F03-C1E74D13F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F324B-9F92-8045-846E-0817B3C32AD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7DE6D-6328-916E-18A1-2E2A79975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" y="126004"/>
            <a:ext cx="7065876" cy="3596952"/>
          </a:xfrm>
          <a:prstGeom prst="rect">
            <a:avLst/>
          </a:prstGeom>
        </p:spPr>
      </p:pic>
      <p:pic>
        <p:nvPicPr>
          <p:cNvPr id="11" name="Picture 10" descr="A screenshot of a computer">
            <a:extLst>
              <a:ext uri="{FF2B5EF4-FFF2-40B4-BE49-F238E27FC236}">
                <a16:creationId xmlns:a16="http://schemas.microsoft.com/office/drawing/2014/main" id="{2EFB5DE4-8A18-347D-4085-7FD5FC281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86" y="3056603"/>
            <a:ext cx="6988463" cy="334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974689"/>
      </p:ext>
    </p:extLst>
  </p:cSld>
  <p:clrMapOvr>
    <a:masterClrMapping/>
  </p:clrMapOvr>
</p:sld>
</file>

<file path=ppt/theme/theme1.xml><?xml version="1.0" encoding="utf-8"?>
<a:theme xmlns:a="http://schemas.openxmlformats.org/drawingml/2006/main" name="HBR Ad Sales">
  <a:themeElements>
    <a:clrScheme name="Custom 29">
      <a:dk1>
        <a:srgbClr val="000000"/>
      </a:dk1>
      <a:lt1>
        <a:srgbClr val="FFFFFF"/>
      </a:lt1>
      <a:dk2>
        <a:srgbClr val="5F5F5F"/>
      </a:dk2>
      <a:lt2>
        <a:srgbClr val="E0E0E0"/>
      </a:lt2>
      <a:accent1>
        <a:srgbClr val="5E5EC3"/>
      </a:accent1>
      <a:accent2>
        <a:srgbClr val="55B3F3"/>
      </a:accent2>
      <a:accent3>
        <a:srgbClr val="D8117D"/>
      </a:accent3>
      <a:accent4>
        <a:srgbClr val="FFEE05"/>
      </a:accent4>
      <a:accent5>
        <a:srgbClr val="FF5163"/>
      </a:accent5>
      <a:accent6>
        <a:srgbClr val="BC252B"/>
      </a:accent6>
      <a:hlink>
        <a:srgbClr val="5869A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8951</TotalTime>
  <Words>276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HBR Ad Sales</vt:lpstr>
      <vt:lpstr>HBR Analytic Services Report Promotion</vt:lpstr>
      <vt:lpstr>HBR Analytic Services Co-branded Ads</vt:lpstr>
      <vt:lpstr>HBR Analytic Services Report Promotion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HBR  Analytic Services</dc:title>
  <dc:creator>Ann Blach</dc:creator>
  <cp:lastModifiedBy>Samantha Barry</cp:lastModifiedBy>
  <cp:revision>8</cp:revision>
  <dcterms:created xsi:type="dcterms:W3CDTF">2020-10-14T21:02:07Z</dcterms:created>
  <dcterms:modified xsi:type="dcterms:W3CDTF">2023-05-11T19:28:21Z</dcterms:modified>
</cp:coreProperties>
</file>